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unknown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43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an Gupta" userId="012a2447712887ae" providerId="LiveId" clId="{48934CF1-68D8-4E4D-94C4-1FE2707F1C7C}"/>
    <pc:docChg chg="modSld">
      <pc:chgData name="Rohan Gupta" userId="012a2447712887ae" providerId="LiveId" clId="{48934CF1-68D8-4E4D-94C4-1FE2707F1C7C}" dt="2023-05-25T03:09:28.672" v="43" actId="404"/>
      <pc:docMkLst>
        <pc:docMk/>
      </pc:docMkLst>
      <pc:sldChg chg="modSp mod">
        <pc:chgData name="Rohan Gupta" userId="012a2447712887ae" providerId="LiveId" clId="{48934CF1-68D8-4E4D-94C4-1FE2707F1C7C}" dt="2023-05-25T03:07:44.818" v="36" actId="20577"/>
        <pc:sldMkLst>
          <pc:docMk/>
          <pc:sldMk cId="3195963401" sldId="256"/>
        </pc:sldMkLst>
        <pc:spChg chg="mod">
          <ac:chgData name="Rohan Gupta" userId="012a2447712887ae" providerId="LiveId" clId="{48934CF1-68D8-4E4D-94C4-1FE2707F1C7C}" dt="2023-05-25T03:07:44.818" v="36" actId="20577"/>
          <ac:spMkLst>
            <pc:docMk/>
            <pc:sldMk cId="3195963401" sldId="256"/>
            <ac:spMk id="2" creationId="{EEEA1F11-DD7A-CD25-DFE3-44D85C3317D7}"/>
          </ac:spMkLst>
        </pc:spChg>
      </pc:sldChg>
      <pc:sldChg chg="modSp mod">
        <pc:chgData name="Rohan Gupta" userId="012a2447712887ae" providerId="LiveId" clId="{48934CF1-68D8-4E4D-94C4-1FE2707F1C7C}" dt="2023-05-25T03:08:07.373" v="39" actId="255"/>
        <pc:sldMkLst>
          <pc:docMk/>
          <pc:sldMk cId="1489552933" sldId="259"/>
        </pc:sldMkLst>
        <pc:spChg chg="mod">
          <ac:chgData name="Rohan Gupta" userId="012a2447712887ae" providerId="LiveId" clId="{48934CF1-68D8-4E4D-94C4-1FE2707F1C7C}" dt="2023-05-25T03:08:07.373" v="39" actId="255"/>
          <ac:spMkLst>
            <pc:docMk/>
            <pc:sldMk cId="1489552933" sldId="259"/>
            <ac:spMk id="3" creationId="{05CB4780-D845-EB82-892E-84296B191086}"/>
          </ac:spMkLst>
        </pc:spChg>
      </pc:sldChg>
      <pc:sldChg chg="modSp mod">
        <pc:chgData name="Rohan Gupta" userId="012a2447712887ae" providerId="LiveId" clId="{48934CF1-68D8-4E4D-94C4-1FE2707F1C7C}" dt="2023-05-25T03:09:03.727" v="42" actId="255"/>
        <pc:sldMkLst>
          <pc:docMk/>
          <pc:sldMk cId="1307309146" sldId="269"/>
        </pc:sldMkLst>
        <pc:spChg chg="mod">
          <ac:chgData name="Rohan Gupta" userId="012a2447712887ae" providerId="LiveId" clId="{48934CF1-68D8-4E4D-94C4-1FE2707F1C7C}" dt="2023-05-25T03:09:03.727" v="42" actId="255"/>
          <ac:spMkLst>
            <pc:docMk/>
            <pc:sldMk cId="1307309146" sldId="269"/>
            <ac:spMk id="3" creationId="{39F72285-3515-6BB5-52B9-1DFA8FEE1304}"/>
          </ac:spMkLst>
        </pc:spChg>
      </pc:sldChg>
      <pc:sldChg chg="modSp mod">
        <pc:chgData name="Rohan Gupta" userId="012a2447712887ae" providerId="LiveId" clId="{48934CF1-68D8-4E4D-94C4-1FE2707F1C7C}" dt="2023-05-25T03:09:28.672" v="43" actId="404"/>
        <pc:sldMkLst>
          <pc:docMk/>
          <pc:sldMk cId="1251226943" sldId="270"/>
        </pc:sldMkLst>
        <pc:spChg chg="mod">
          <ac:chgData name="Rohan Gupta" userId="012a2447712887ae" providerId="LiveId" clId="{48934CF1-68D8-4E4D-94C4-1FE2707F1C7C}" dt="2023-05-25T03:09:28.672" v="43" actId="404"/>
          <ac:spMkLst>
            <pc:docMk/>
            <pc:sldMk cId="1251226943" sldId="270"/>
            <ac:spMk id="3" creationId="{DC011CD0-1899-B066-6321-C6D4EFC7998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6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2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3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00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8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4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1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5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0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9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F2431F8-1427-4A8E-9B2F-DE05916F7DC1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9638FC3-234F-4CA6-96EC-864B0B75CEE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20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sing-skip-connections-to-enhance-denoising-autoencoder-algorithms-849e049c0ac9" TargetMode="External"/><Relationship Id="rId2" Type="http://schemas.openxmlformats.org/officeDocument/2006/relationships/hyperlink" Target="https://ishih.medium.com/image-super-resolution-and-denoising-using-autoencoder-2839eb4f02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epai.org/machine-learning-glossary-and-terms/perceptual-loss-function#:~:text=In%20short%2C%20the%20perceptual%20loss%20function%20works%20by,which%20sums%20all%20the%20absolute%20errors%20between%20pixels." TargetMode="External"/><Relationship Id="rId5" Type="http://schemas.openxmlformats.org/officeDocument/2006/relationships/hyperlink" Target="https://arxiv.org/abs/1603.08155" TargetMode="External"/><Relationship Id="rId4" Type="http://schemas.openxmlformats.org/officeDocument/2006/relationships/hyperlink" Target="https://arxiv.org/pdf/2105.00695v1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A1F11-DD7A-CD25-DFE3-44D85C3317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USING CONVOLUTIONAL AUTOENCODERS TO IMPROVE IMAGE QUALITY OF GALAXIES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F995B-BF05-2C1E-DEFB-8F322485A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Rohan Gupta</a:t>
            </a:r>
          </a:p>
        </p:txBody>
      </p:sp>
    </p:spTree>
    <p:extLst>
      <p:ext uri="{BB962C8B-B14F-4D97-AF65-F5344CB8AC3E}">
        <p14:creationId xmlns:p14="http://schemas.microsoft.com/office/powerpoint/2010/main" val="319596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DAAF4-FA8E-BB8F-3AE4-6CDA45E9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DIFFERENT LOSS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F6CF31-B79C-F0BD-D733-3DCC4045C9D2}"/>
              </a:ext>
            </a:extLst>
          </p:cNvPr>
          <p:cNvSpPr txBox="1"/>
          <p:nvPr/>
        </p:nvSpPr>
        <p:spPr>
          <a:xfrm>
            <a:off x="1179095" y="2001253"/>
            <a:ext cx="102348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Binary </a:t>
            </a:r>
            <a:r>
              <a:rPr lang="en-US" sz="2800" dirty="0" err="1"/>
              <a:t>Crossentropy</a:t>
            </a:r>
            <a:r>
              <a:rPr lang="en-US" sz="2800" dirty="0"/>
              <a:t> works but only provides information on a per-pixel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Introduce the perceptual loss function- used to provide detail about image on a high level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Loss function used is a combination of the two- has a component of perceptual loss taken from VGG16 autoencoder, and a per-pixel loss, for which we use MSE</a:t>
            </a:r>
          </a:p>
        </p:txBody>
      </p:sp>
    </p:spTree>
    <p:extLst>
      <p:ext uri="{BB962C8B-B14F-4D97-AF65-F5344CB8AC3E}">
        <p14:creationId xmlns:p14="http://schemas.microsoft.com/office/powerpoint/2010/main" val="3125880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3DDC-CBE9-668F-28FE-4872CE5D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IMAGES AFTER 200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969F9-DE44-0829-6D91-7668ED93F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116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09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5B4C-8A54-5BF5-205A-A81EDC40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IMAGES AFTER 400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B4A05-7920-84F0-00D0-C7F3D3DF0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232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4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4EBCE-56B4-1C68-B581-28D87AF5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F72285-3515-6BB5-52B9-1DFA8FEE1304}"/>
              </a:ext>
            </a:extLst>
          </p:cNvPr>
          <p:cNvSpPr txBox="1"/>
          <p:nvPr/>
        </p:nvSpPr>
        <p:spPr>
          <a:xfrm>
            <a:off x="1207168" y="2025317"/>
            <a:ext cx="10291011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/>
              <a:t>Traditional Autoencoders work but have drawbacks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/>
              <a:t>Must be shallow due to lossy compression causing inevitable loss of detail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/>
              <a:t>Skip connections allow for much deeper autoencoders and help “solve” the blurriness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/>
              <a:t>Change of loss function, and use of skip connections helps solve vanishing gradient problem (change in loss noted at 100 epochs too)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/>
              <a:t>Network size increased dramatically (~5 million parameters from &lt;= 1 million parameters) means that each epoch took 3-4 mins, but loss function still behaved in predictable manner and better results achieved in far fewer epochs anyways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/>
              <a:t>Unfortunate checkerboard pattern still noticeable in background, but images are very close to HSC images</a:t>
            </a:r>
          </a:p>
          <a:p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0730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E689-9DEB-4B1D-E1C0-4F9692DE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FURTHER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9D075B-4C0E-41FB-B7BE-0C09868FC5E0}"/>
              </a:ext>
            </a:extLst>
          </p:cNvPr>
          <p:cNvSpPr txBox="1"/>
          <p:nvPr/>
        </p:nvSpPr>
        <p:spPr>
          <a:xfrm>
            <a:off x="1183105" y="2057400"/>
            <a:ext cx="102749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Impact of regularization:  Superficial tests with regularization yielded subpar results, but final model used regularization and worked very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Deeper network:  Using a deeper network should be possible now that blurriness is solved, but should use more data for this purpose</a:t>
            </a:r>
          </a:p>
        </p:txBody>
      </p:sp>
    </p:spTree>
    <p:extLst>
      <p:ext uri="{BB962C8B-B14F-4D97-AF65-F5344CB8AC3E}">
        <p14:creationId xmlns:p14="http://schemas.microsoft.com/office/powerpoint/2010/main" val="3925226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3533-020D-C090-371B-383FC45C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11CD0-1899-B066-6321-C6D4EFC79984}"/>
              </a:ext>
            </a:extLst>
          </p:cNvPr>
          <p:cNvSpPr txBox="1"/>
          <p:nvPr/>
        </p:nvSpPr>
        <p:spPr>
          <a:xfrm>
            <a:off x="1211179" y="2009274"/>
            <a:ext cx="94969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 </a:t>
            </a:r>
            <a:r>
              <a:rPr lang="en-US" dirty="0" err="1"/>
              <a:t>Kravstov</a:t>
            </a:r>
            <a:r>
              <a:rPr lang="en-US" dirty="0"/>
              <a:t> for solving doubts, providing material, and providing me with computing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that suggested using Skip Connections and Different Loss </a:t>
            </a:r>
            <a:r>
              <a:rPr lang="en-US" dirty="0" err="1"/>
              <a:t>Function:</a:t>
            </a:r>
            <a:r>
              <a:rPr lang="en-US" dirty="0" err="1">
                <a:hlinkClick r:id="rId2"/>
              </a:rPr>
              <a:t>Image</a:t>
            </a:r>
            <a:r>
              <a:rPr lang="en-US" dirty="0">
                <a:hlinkClick r:id="rId2"/>
              </a:rPr>
              <a:t> Super Resolution and Denoising Using Autoencoder | by </a:t>
            </a:r>
            <a:r>
              <a:rPr lang="en-US" dirty="0" err="1">
                <a:hlinkClick r:id="rId2"/>
              </a:rPr>
              <a:t>Ishih</a:t>
            </a:r>
            <a:r>
              <a:rPr lang="en-US" dirty="0">
                <a:hlinkClick r:id="rId2"/>
              </a:rPr>
              <a:t> | Medium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TowardsDataScience</a:t>
            </a:r>
            <a:r>
              <a:rPr lang="en-US" dirty="0"/>
              <a:t> article that explains skip connections very well: </a:t>
            </a:r>
            <a:r>
              <a:rPr lang="en-US" dirty="0">
                <a:hlinkClick r:id="rId3"/>
              </a:rPr>
              <a:t>Using Skip Connections To Enhance Denoising Autoencoder Algorithms | by </a:t>
            </a:r>
            <a:r>
              <a:rPr lang="en-US" dirty="0" err="1">
                <a:hlinkClick r:id="rId3"/>
              </a:rPr>
              <a:t>Metika</a:t>
            </a:r>
            <a:r>
              <a:rPr lang="en-US" dirty="0">
                <a:hlinkClick r:id="rId3"/>
              </a:rPr>
              <a:t> Sikka | Towards Data Science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Paper that provides empirical data about skip connections being useful:</a:t>
            </a:r>
            <a:r>
              <a:rPr lang="en-US" dirty="0">
                <a:hlinkClick r:id="rId4"/>
              </a:rPr>
              <a:t>2105.00695v1.pdf (arxiv.org)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Paper that proposes perceptual loss over ELBO (standard autoencoder loss function): </a:t>
            </a:r>
            <a:r>
              <a:rPr lang="en-US" dirty="0">
                <a:hlinkClick r:id="rId5"/>
              </a:rPr>
              <a:t>https://arxiv.org/abs/1603.08155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Article that explains perceptual loss function in a simpler manner: </a:t>
            </a:r>
            <a:r>
              <a:rPr lang="en-US" dirty="0">
                <a:hlinkClick r:id="rId6"/>
              </a:rPr>
              <a:t>Perceptual Loss Functions Definition | </a:t>
            </a:r>
            <a:r>
              <a:rPr lang="en-US" dirty="0" err="1">
                <a:hlinkClick r:id="rId6"/>
              </a:rPr>
              <a:t>DeepAI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26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F5472-011E-7815-819A-8F287EF2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TRYING TO DO?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67577-CB7B-0C06-370E-FF4FA569A9E9}"/>
              </a:ext>
            </a:extLst>
          </p:cNvPr>
          <p:cNvSpPr txBox="1"/>
          <p:nvPr/>
        </p:nvSpPr>
        <p:spPr>
          <a:xfrm>
            <a:off x="1243263" y="1993232"/>
            <a:ext cx="10010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lower quality images captured from Sloan Data Sky Survey (SDSS) and high quality images of Hyper </a:t>
            </a:r>
            <a:r>
              <a:rPr lang="en-US" dirty="0" err="1"/>
              <a:t>Suprime</a:t>
            </a:r>
            <a:r>
              <a:rPr lang="en-US" dirty="0"/>
              <a:t> Camera (HSC) telescope, can we train a machine learning model to denoise and improve low quality images of galaxies?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C4406-65A4-28A2-DDDE-A0441214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5" y="3019926"/>
            <a:ext cx="2662990" cy="2662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75558-3910-E94E-A616-384C0B1ED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94" y="3019926"/>
            <a:ext cx="2662990" cy="26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14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9451-8A84-E334-9F0C-EAC51252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HOW DOES AN AUTOENCODER DENOISE IMAGES?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383C5-75EE-F1A1-69AC-395C9E373CFE}"/>
              </a:ext>
            </a:extLst>
          </p:cNvPr>
          <p:cNvSpPr txBox="1"/>
          <p:nvPr/>
        </p:nvSpPr>
        <p:spPr>
          <a:xfrm>
            <a:off x="1207168" y="2041358"/>
            <a:ext cx="99902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an Encoder and a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Encoder consists of convolutional layers that extract data and compresses image into the latent vector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Decoder takes data from latent vector space and transforms it back into 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Smaller Latent Space means autoencoder is forced to “learn” about meaningful features in data and ignore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16485-BF59-7A3A-CA00-C654C80EE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58" y="3770528"/>
            <a:ext cx="5883442" cy="250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9BF9-691B-367F-C3A8-5D721FCB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PRELIMINARY RESULTS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B4780-D845-EB82-892E-84296B191086}"/>
              </a:ext>
            </a:extLst>
          </p:cNvPr>
          <p:cNvSpPr txBox="1"/>
          <p:nvPr/>
        </p:nvSpPr>
        <p:spPr>
          <a:xfrm>
            <a:off x="1097279" y="1624264"/>
            <a:ext cx="101041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Size of latent space is a trade-off.  Smaller latent space means that the autoencoder is forced to ignore more noise, but also makes it miss features, resulting in blurriness.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Experiments carried out with 0-2 Max Pooling layers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Original size was 128 x 128, so latent vector space size ranges from 32 x 32 to 128 x 128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Binary </a:t>
            </a:r>
            <a:r>
              <a:rPr lang="en-US" sz="2400" dirty="0" err="1"/>
              <a:t>Crossentropy</a:t>
            </a:r>
            <a:r>
              <a:rPr lang="en-US" sz="2400" dirty="0"/>
              <a:t> Loss Function used with no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955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3856-0F39-BD61-F9FD-F178B0CF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MAX POOLING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00297-8519-F3A7-F3DC-B3C2517E0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6421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6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3856-0F39-BD61-F9FD-F178B0CF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ONE MAX POOLING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D1CE0-4577-AC11-CCC9-5CE8F0F9C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1621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9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3856-0F39-BD61-F9FD-F178B0CF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 MAX POOLING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7DFC4-4EE0-D528-378E-80CB50F03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4947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34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B027-D542-9C50-7B33-DCB170DE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PRELIMINARY 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230E3-975A-10C2-3388-6C41A1EB7692}"/>
              </a:ext>
            </a:extLst>
          </p:cNvPr>
          <p:cNvSpPr txBox="1"/>
          <p:nvPr/>
        </p:nvSpPr>
        <p:spPr>
          <a:xfrm>
            <a:off x="1227221" y="2049379"/>
            <a:ext cx="956510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Very clear trade off between noise reduction and blurriness.</a:t>
            </a:r>
          </a:p>
          <a:p>
            <a:r>
              <a:rPr lang="en-US" sz="2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Loss Function plateaus very quickly at ~0.52 (within 3-5 epochs) regardless of number of </a:t>
            </a:r>
            <a:r>
              <a:rPr lang="en-US" sz="2200" dirty="0" err="1"/>
              <a:t>MaxPooling</a:t>
            </a:r>
            <a:r>
              <a:rPr lang="en-US" sz="2200" dirty="0"/>
              <a:t> layers, so longer runs do not yield much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Lower learning rate does not change plateauing of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Seem to have a vanishing gradient- algorithm is learning all it can about data very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Can we improve our basic algorithm? Yes!</a:t>
            </a:r>
          </a:p>
        </p:txBody>
      </p:sp>
    </p:spTree>
    <p:extLst>
      <p:ext uri="{BB962C8B-B14F-4D97-AF65-F5344CB8AC3E}">
        <p14:creationId xmlns:p14="http://schemas.microsoft.com/office/powerpoint/2010/main" val="370414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D06A-2348-714A-AC3F-8858D966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INTRODUCING SKIP CONNECTIONS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DDBA5-61A1-E73B-7750-5501B0E1D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7" y="1788693"/>
            <a:ext cx="2634595" cy="4531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31994E-6CFB-A220-E805-A4F07BC3E8F4}"/>
              </a:ext>
            </a:extLst>
          </p:cNvPr>
          <p:cNvSpPr txBox="1"/>
          <p:nvPr/>
        </p:nvSpPr>
        <p:spPr>
          <a:xfrm>
            <a:off x="3104147" y="1953126"/>
            <a:ext cx="80515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Connections that “skip” layers in the encoder and decoder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Used to map earlier higher dimensional spaces to later feature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earlier spaces to retain sharpness and later spaces to remove noise providing best of both worlds</a:t>
            </a:r>
          </a:p>
        </p:txBody>
      </p:sp>
    </p:spTree>
    <p:extLst>
      <p:ext uri="{BB962C8B-B14F-4D97-AF65-F5344CB8AC3E}">
        <p14:creationId xmlns:p14="http://schemas.microsoft.com/office/powerpoint/2010/main" val="199712250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90</TotalTime>
  <Words>678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Retrospect</vt:lpstr>
      <vt:lpstr>USING CONVOLUTIONAL AUTOENCODERS TO IMPROVE IMAGE QUALITY OF GALAXIES</vt:lpstr>
      <vt:lpstr>WHAT ARE WE TRYING TO DO?</vt:lpstr>
      <vt:lpstr>HOW DOES AN AUTOENCODER DENOISE IMAGES?</vt:lpstr>
      <vt:lpstr>PRELIMINARY RESULTS </vt:lpstr>
      <vt:lpstr>TWO MAX POOLING LAYERS</vt:lpstr>
      <vt:lpstr>ONE MAX POOLING LAYER</vt:lpstr>
      <vt:lpstr>NO MAX POOLING LAYERS</vt:lpstr>
      <vt:lpstr>PRELIMINARY CONCLUSIONS</vt:lpstr>
      <vt:lpstr>INTRODUCING SKIP CONNECTIONS</vt:lpstr>
      <vt:lpstr>A DIFFERENT LOSS FUNCTION</vt:lpstr>
      <vt:lpstr>IMAGES AFTER 200 EPOCHS</vt:lpstr>
      <vt:lpstr>IMAGES AFTER 400 EPOCHS</vt:lpstr>
      <vt:lpstr>CONCLUSIONS</vt:lpstr>
      <vt:lpstr>FURTHER WORKS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CONVOLUTIONAL AUTOENCODERS TO DENOISE IMAGES OF GALAXIES</dc:title>
  <dc:creator>Rohan Gupta</dc:creator>
  <cp:lastModifiedBy>Rohan Gupta</cp:lastModifiedBy>
  <cp:revision>1</cp:revision>
  <dcterms:created xsi:type="dcterms:W3CDTF">2023-05-25T00:01:38Z</dcterms:created>
  <dcterms:modified xsi:type="dcterms:W3CDTF">2023-05-25T03:09:46Z</dcterms:modified>
</cp:coreProperties>
</file>